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7" r:id="rId4"/>
    <p:sldId id="257" r:id="rId5"/>
    <p:sldId id="258" r:id="rId6"/>
    <p:sldId id="261" r:id="rId7"/>
    <p:sldId id="264" r:id="rId8"/>
    <p:sldId id="273" r:id="rId9"/>
    <p:sldId id="262" r:id="rId10"/>
    <p:sldId id="263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6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0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2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3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8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5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0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9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9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7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6FB4-8E4E-427C-A188-1A915944B349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8161D-3591-49BA-9900-BD61EF04E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19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h.edu/finance/pages/forms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cursolution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h.edu/finance/pages/Training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Concur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31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 Online Booking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Concur tells you which flights are Fly America compliant when traveling internationally on federal funds</a:t>
            </a:r>
          </a:p>
          <a:p>
            <a:r>
              <a:rPr lang="en-US" dirty="0" smtClean="0"/>
              <a:t>Concur can store your travel preferences, rewards programs, and credit cards in your profile for more convenient booking</a:t>
            </a:r>
          </a:p>
          <a:p>
            <a:r>
              <a:rPr lang="en-US" dirty="0" smtClean="0"/>
              <a:t>Travel Arrangers selected by the traveler can book travel on behalf of the traveler, if desired. Both traveler and arranger receive confirmations.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Corporate Travel Planners (CTP) was selected as the UH travel agency following a RFP</a:t>
            </a:r>
          </a:p>
          <a:p>
            <a:r>
              <a:rPr lang="en-US" dirty="0" smtClean="0"/>
              <a:t>Headquartered in San Antonio</a:t>
            </a:r>
          </a:p>
          <a:p>
            <a:r>
              <a:rPr lang="en-US" dirty="0" smtClean="0"/>
              <a:t>Travel agency for several universities</a:t>
            </a:r>
          </a:p>
          <a:p>
            <a:r>
              <a:rPr lang="en-US" dirty="0" smtClean="0"/>
              <a:t>Long-term Concur partner</a:t>
            </a:r>
          </a:p>
          <a:p>
            <a:r>
              <a:rPr lang="en-US" dirty="0" smtClean="0"/>
              <a:t>Available 24/7</a:t>
            </a:r>
          </a:p>
          <a:p>
            <a:r>
              <a:rPr lang="en-US" dirty="0" smtClean="0"/>
              <a:t>Can split payment for business/personal travel</a:t>
            </a:r>
          </a:p>
        </p:txBody>
      </p:sp>
    </p:spTree>
    <p:extLst>
      <p:ext uri="{BB962C8B-B14F-4D97-AF65-F5344CB8AC3E}">
        <p14:creationId xmlns:p14="http://schemas.microsoft.com/office/powerpoint/2010/main" val="181657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Traveler’s Expense Report copied from TR</a:t>
            </a:r>
          </a:p>
          <a:p>
            <a:r>
              <a:rPr lang="en-US" dirty="0" smtClean="0"/>
              <a:t>Dept Travel Card Expense Report created with information from TR and refers to TR number</a:t>
            </a:r>
          </a:p>
          <a:p>
            <a:r>
              <a:rPr lang="en-US" dirty="0" smtClean="0"/>
              <a:t>Electronic receipts are available</a:t>
            </a:r>
          </a:p>
          <a:p>
            <a:pPr lvl="1"/>
            <a:r>
              <a:rPr lang="en-US" dirty="0" smtClean="0"/>
              <a:t>Many airlines, hotels, and rental car agencies provide e-receipts for Concur customers, which are sent directly to the traveler’s queue in Concur (traveler must opt-in to receive e-receipts and book in Concur with credit card in traveler’s name)</a:t>
            </a:r>
          </a:p>
          <a:p>
            <a:pPr lvl="1"/>
            <a:r>
              <a:rPr lang="en-US" dirty="0" smtClean="0"/>
              <a:t>Use free ExpenseIt app to take a picture of a receipt with your phone, email it to ExpenseIt, and an itemized copy of the receipt will be sent to the traveler’s queue in Concur</a:t>
            </a:r>
          </a:p>
        </p:txBody>
      </p:sp>
    </p:spTree>
    <p:extLst>
      <p:ext uri="{BB962C8B-B14F-4D97-AF65-F5344CB8AC3E}">
        <p14:creationId xmlns:p14="http://schemas.microsoft.com/office/powerpoint/2010/main" val="154674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UH travel rules (e.g., required receipts) are built into the Expense Report, so you know when something is missing</a:t>
            </a:r>
          </a:p>
          <a:p>
            <a:r>
              <a:rPr lang="en-US" dirty="0" smtClean="0"/>
              <a:t>Select the expense description (e.g., Airfare – Direct Billed) on the Expense Report and the expense account will be selected for you</a:t>
            </a:r>
          </a:p>
          <a:p>
            <a:r>
              <a:rPr lang="en-US" dirty="0" smtClean="0"/>
              <a:t>Workflow approval – Must be submitted by employee to acknowledge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9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 Workflow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1. Employee Travel (Non-Taxable)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Employee – Certify – AP</a:t>
            </a:r>
          </a:p>
          <a:p>
            <a:pPr marL="0" indent="0">
              <a:buNone/>
            </a:pPr>
            <a:r>
              <a:rPr lang="en-US" u="sng" dirty="0" smtClean="0"/>
              <a:t>2. Employee Travel (Taxable)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Employee – Certify – Tax – AP</a:t>
            </a:r>
          </a:p>
          <a:p>
            <a:pPr marL="0" indent="0">
              <a:buNone/>
            </a:pPr>
            <a:r>
              <a:rPr lang="en-US" u="sng" dirty="0" smtClean="0"/>
              <a:t>3. Non-Employee Travel (US Citizen or Resident Alien)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Delegate – Certify – AP</a:t>
            </a:r>
          </a:p>
          <a:p>
            <a:pPr marL="0" indent="0">
              <a:buNone/>
            </a:pPr>
            <a:r>
              <a:rPr lang="en-US" u="sng" dirty="0" smtClean="0"/>
              <a:t>4. Non-Employee Travel (Foreign National)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Delegate – Certify – Tax – AP</a:t>
            </a:r>
          </a:p>
          <a:p>
            <a:pPr marL="0" indent="0">
              <a:buNone/>
            </a:pPr>
            <a:r>
              <a:rPr lang="en-US" u="sng" dirty="0" smtClean="0"/>
              <a:t>5. Department Travel Card Expense Report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Dept Travel Card Custodian – Certify – AP</a:t>
            </a:r>
          </a:p>
        </p:txBody>
      </p:sp>
    </p:spTree>
    <p:extLst>
      <p:ext uri="{BB962C8B-B14F-4D97-AF65-F5344CB8AC3E}">
        <p14:creationId xmlns:p14="http://schemas.microsoft.com/office/powerpoint/2010/main" val="1644363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Report Workflow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6. New Employee Moving Expenses</a:t>
            </a:r>
          </a:p>
          <a:p>
            <a:pPr marL="0" indent="0">
              <a:buNone/>
            </a:pPr>
            <a:r>
              <a:rPr lang="en-US" dirty="0" smtClean="0"/>
              <a:t>Before Employee Starts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Delegate – Certify – Tax – AP</a:t>
            </a:r>
          </a:p>
          <a:p>
            <a:pPr marL="0" indent="0">
              <a:buNone/>
            </a:pPr>
            <a:r>
              <a:rPr lang="en-US" dirty="0" smtClean="0"/>
              <a:t>After Employee Starts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Employee – Certify – Tax – AP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After AP approves, nightly feed to UHS Finance System creates pre-approved vouchers and journals to issue payments and record expenses.</a:t>
            </a:r>
          </a:p>
        </p:txBody>
      </p:sp>
    </p:spTree>
    <p:extLst>
      <p:ext uri="{BB962C8B-B14F-4D97-AF65-F5344CB8AC3E}">
        <p14:creationId xmlns:p14="http://schemas.microsoft.com/office/powerpoint/2010/main" val="2344253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Card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Travel Card transactions feed to Concur daily</a:t>
            </a:r>
          </a:p>
          <a:p>
            <a:r>
              <a:rPr lang="en-US" dirty="0" smtClean="0"/>
              <a:t>Cardholders (or delegate) and custodians match receipts to Travel Card transactions, which are then matched to an Expense Report</a:t>
            </a:r>
          </a:p>
          <a:p>
            <a:r>
              <a:rPr lang="en-US" u="sng" dirty="0" smtClean="0"/>
              <a:t>Individual</a:t>
            </a:r>
            <a:r>
              <a:rPr lang="en-US" dirty="0" smtClean="0"/>
              <a:t> Travel Card transactions are approved on the </a:t>
            </a:r>
            <a:r>
              <a:rPr lang="en-US" u="sng" dirty="0" smtClean="0"/>
              <a:t>traveler’s</a:t>
            </a:r>
            <a:r>
              <a:rPr lang="en-US" dirty="0" smtClean="0"/>
              <a:t> Expense Report</a:t>
            </a:r>
          </a:p>
          <a:p>
            <a:r>
              <a:rPr lang="en-US" u="sng" dirty="0" smtClean="0"/>
              <a:t>Department</a:t>
            </a:r>
            <a:r>
              <a:rPr lang="en-US" dirty="0" smtClean="0"/>
              <a:t> Travel Card transactions are approved on the </a:t>
            </a:r>
            <a:r>
              <a:rPr lang="en-US" u="sng" dirty="0" smtClean="0"/>
              <a:t>custodian’s</a:t>
            </a:r>
            <a:r>
              <a:rPr lang="en-US" dirty="0" smtClean="0"/>
              <a:t> Expense Report for the traveler</a:t>
            </a:r>
          </a:p>
        </p:txBody>
      </p:sp>
    </p:spTree>
    <p:extLst>
      <p:ext uri="{BB962C8B-B14F-4D97-AF65-F5344CB8AC3E}">
        <p14:creationId xmlns:p14="http://schemas.microsoft.com/office/powerpoint/2010/main" val="3526843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Employee Moving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reimburse moving expenses, you must create a Travel Request and Expense Report in Concur just like you would for travel</a:t>
            </a:r>
          </a:p>
          <a:p>
            <a:r>
              <a:rPr lang="en-US" dirty="0" smtClean="0"/>
              <a:t>Attach offer letter to Travel Request</a:t>
            </a:r>
          </a:p>
          <a:p>
            <a:r>
              <a:rPr lang="en-US" dirty="0" smtClean="0"/>
              <a:t>Attach receipts and Moving Expense Template to Expense Report</a:t>
            </a:r>
          </a:p>
          <a:p>
            <a:r>
              <a:rPr lang="en-US" dirty="0" smtClean="0"/>
              <a:t>Direct payments to moving companies are not made through Concur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124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Access to Concur?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Employees who are known travelers</a:t>
            </a:r>
          </a:p>
          <a:p>
            <a:r>
              <a:rPr lang="en-US" dirty="0" smtClean="0"/>
              <a:t>Travel Card cardholders and custodians</a:t>
            </a:r>
          </a:p>
          <a:p>
            <a:r>
              <a:rPr lang="en-US" dirty="0" smtClean="0"/>
              <a:t>Staff who create Travel Requests and Expense Reports or make travel arrangements</a:t>
            </a:r>
          </a:p>
          <a:p>
            <a:r>
              <a:rPr lang="en-US" dirty="0" smtClean="0"/>
              <a:t>Supervisors, unit heads, certifying signatories, and other approvers</a:t>
            </a:r>
          </a:p>
          <a:p>
            <a:r>
              <a:rPr lang="en-US" dirty="0" smtClean="0"/>
              <a:t>New travelers, delegates, and approvers can be added by sending a Concur Access Form to AP, which is posted on the </a:t>
            </a:r>
            <a:r>
              <a:rPr lang="en-US" dirty="0"/>
              <a:t>Finance Forms page: </a:t>
            </a:r>
            <a:r>
              <a:rPr lang="en-US" sz="3000" dirty="0">
                <a:hlinkClick r:id="rId2"/>
              </a:rPr>
              <a:t>http://</a:t>
            </a:r>
            <a:r>
              <a:rPr lang="en-US" sz="3000" dirty="0" smtClean="0">
                <a:hlinkClick r:id="rId2"/>
              </a:rPr>
              <a:t>www.uh.edu/finance/pages/forms.htm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036829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Login to Concur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 (employee self-service)</a:t>
            </a:r>
          </a:p>
          <a:p>
            <a:r>
              <a:rPr lang="en-US" dirty="0" smtClean="0">
                <a:hlinkClick r:id="rId2"/>
              </a:rPr>
              <a:t>www.concursolutions.com</a:t>
            </a:r>
            <a:endParaRPr lang="en-US" dirty="0"/>
          </a:p>
          <a:p>
            <a:pPr lvl="1"/>
            <a:r>
              <a:rPr lang="en-US" dirty="0" smtClean="0"/>
              <a:t>User ID is UH email address</a:t>
            </a:r>
          </a:p>
          <a:p>
            <a:pPr lvl="1"/>
            <a:r>
              <a:rPr lang="en-US" dirty="0" smtClean="0"/>
              <a:t>Temporary password will be emailed to you by AP</a:t>
            </a:r>
          </a:p>
          <a:p>
            <a:r>
              <a:rPr lang="en-US" dirty="0" smtClean="0"/>
              <a:t>Phone or tablet using the Concur app</a:t>
            </a:r>
          </a:p>
          <a:p>
            <a:pPr lvl="1"/>
            <a:r>
              <a:rPr lang="en-US" dirty="0" smtClean="0"/>
              <a:t>Login to Concur using PASS or the Concur website, go to the Profile page, and select Mobile Registration to download the free Concur app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92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Concur?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Needed a better travel process</a:t>
            </a:r>
          </a:p>
          <a:p>
            <a:r>
              <a:rPr lang="en-US" dirty="0" smtClean="0"/>
              <a:t>UH System RFP in November 2013</a:t>
            </a:r>
          </a:p>
          <a:p>
            <a:pPr lvl="1"/>
            <a:r>
              <a:rPr lang="en-US" dirty="0" smtClean="0"/>
              <a:t>Workflow approval</a:t>
            </a:r>
          </a:p>
          <a:p>
            <a:pPr lvl="1"/>
            <a:r>
              <a:rPr lang="en-US" dirty="0" smtClean="0"/>
              <a:t>E-receipts</a:t>
            </a:r>
          </a:p>
          <a:p>
            <a:pPr lvl="1"/>
            <a:r>
              <a:rPr lang="en-US" dirty="0" smtClean="0"/>
              <a:t>Better management reports on travel</a:t>
            </a:r>
          </a:p>
          <a:p>
            <a:pPr lvl="1"/>
            <a:r>
              <a:rPr lang="en-US" dirty="0" smtClean="0"/>
              <a:t>Software as a service (“in the cloud”)</a:t>
            </a:r>
          </a:p>
          <a:p>
            <a:pPr lvl="1"/>
            <a:r>
              <a:rPr lang="en-US" dirty="0" smtClean="0"/>
              <a:t>Customized to meet our needs</a:t>
            </a:r>
          </a:p>
          <a:p>
            <a:r>
              <a:rPr lang="en-US" dirty="0" smtClean="0"/>
              <a:t>Concur is the most widely used travel management system in private business and 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699809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thing to do after logging in is to review and update your profile in Concur.</a:t>
            </a:r>
          </a:p>
          <a:p>
            <a:r>
              <a:rPr lang="en-US" dirty="0" smtClean="0"/>
              <a:t>See documents on Finance Training page: </a:t>
            </a:r>
            <a:r>
              <a:rPr lang="en-US" sz="2800" dirty="0" smtClean="0">
                <a:hlinkClick r:id="rId2"/>
              </a:rPr>
              <a:t>http://www.uh.edu/finance/pages/Training.htm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“Getting Started in Concur”</a:t>
            </a:r>
          </a:p>
          <a:p>
            <a:pPr lvl="1"/>
            <a:r>
              <a:rPr lang="en-US" sz="2400" dirty="0" smtClean="0"/>
              <a:t>Step-by-step instructions for using Concur</a:t>
            </a:r>
          </a:p>
          <a:p>
            <a:r>
              <a:rPr lang="en-US" sz="2800" dirty="0" smtClean="0"/>
              <a:t>See Company Notes page in Concur, which includes additional helpful information, including contacts for questions and booking travel.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938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UH travel for employees, prospective employees, students, prospective students, university guests, contractors, and regents</a:t>
            </a:r>
          </a:p>
          <a:p>
            <a:r>
              <a:rPr lang="en-US" dirty="0" smtClean="0"/>
              <a:t>“Travel” includes:</a:t>
            </a:r>
          </a:p>
          <a:p>
            <a:pPr lvl="1"/>
            <a:r>
              <a:rPr lang="en-US" dirty="0" smtClean="0"/>
              <a:t>All trips that include airfare, rental car, or hotel</a:t>
            </a:r>
          </a:p>
          <a:p>
            <a:pPr lvl="1"/>
            <a:r>
              <a:rPr lang="en-US" dirty="0" smtClean="0"/>
              <a:t>All overnight trips</a:t>
            </a:r>
          </a:p>
          <a:p>
            <a:pPr lvl="1"/>
            <a:r>
              <a:rPr lang="en-US" dirty="0" smtClean="0"/>
              <a:t>All Travel Card transactions, including for new employee moving expenses</a:t>
            </a:r>
          </a:p>
          <a:p>
            <a:pPr lvl="1"/>
            <a:r>
              <a:rPr lang="en-US" dirty="0" smtClean="0"/>
              <a:t>All trips for UH business, whether UH pays or not</a:t>
            </a:r>
          </a:p>
          <a:p>
            <a:pPr lvl="1"/>
            <a:r>
              <a:rPr lang="en-US" dirty="0" smtClean="0"/>
              <a:t>All moving expense reimbursements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5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Request process</a:t>
            </a:r>
          </a:p>
          <a:p>
            <a:r>
              <a:rPr lang="en-US" dirty="0" smtClean="0"/>
              <a:t>Travel Advance process</a:t>
            </a:r>
          </a:p>
          <a:p>
            <a:r>
              <a:rPr lang="en-US" dirty="0" smtClean="0"/>
              <a:t>Online booking tool</a:t>
            </a:r>
          </a:p>
          <a:p>
            <a:r>
              <a:rPr lang="en-US" dirty="0" smtClean="0"/>
              <a:t>Travel agency</a:t>
            </a:r>
          </a:p>
          <a:p>
            <a:r>
              <a:rPr lang="en-US" dirty="0" smtClean="0"/>
              <a:t>Travel Expense Report process</a:t>
            </a:r>
          </a:p>
          <a:p>
            <a:r>
              <a:rPr lang="en-US" dirty="0" smtClean="0"/>
              <a:t>Travel Card process</a:t>
            </a:r>
          </a:p>
          <a:p>
            <a:r>
              <a:rPr lang="en-US" dirty="0" smtClean="0"/>
              <a:t>New employee moving expense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6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in Concur by traveler or delegate</a:t>
            </a:r>
          </a:p>
          <a:p>
            <a:r>
              <a:rPr lang="en-US" dirty="0" smtClean="0"/>
              <a:t>Workflow approval</a:t>
            </a:r>
          </a:p>
          <a:p>
            <a:pPr lvl="1"/>
            <a:r>
              <a:rPr lang="en-US" dirty="0" smtClean="0"/>
              <a:t>Employee travelers must submit their own TR into workflow to acknowledge their review</a:t>
            </a:r>
          </a:p>
          <a:p>
            <a:r>
              <a:rPr lang="en-US" dirty="0" smtClean="0"/>
              <a:t>Approvers are automatically notified when a Request is waiting for their approval</a:t>
            </a:r>
          </a:p>
          <a:p>
            <a:r>
              <a:rPr lang="en-US" dirty="0" smtClean="0"/>
              <a:t>An approved Travel Request is required for all university travel, whether paid by UH or not</a:t>
            </a:r>
          </a:p>
          <a:p>
            <a:r>
              <a:rPr lang="en-US" dirty="0" smtClean="0"/>
              <a:t>Don’t book travel until the TR is fully approved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48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Request Workflow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1. Employee North American Travel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Employee – Supervisor – Certify</a:t>
            </a:r>
          </a:p>
          <a:p>
            <a:pPr marL="0" indent="0">
              <a:buNone/>
            </a:pPr>
            <a:r>
              <a:rPr lang="en-US" u="sng" dirty="0" smtClean="0"/>
              <a:t>2. Employee Foreign Travel – Local Funds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Employee – Supervisor – Certify – VP</a:t>
            </a:r>
          </a:p>
          <a:p>
            <a:pPr marL="0" indent="0">
              <a:buNone/>
            </a:pPr>
            <a:r>
              <a:rPr lang="en-US" u="sng" dirty="0" smtClean="0"/>
              <a:t>3. Employee Foreign Travel – State Funds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Employee – Supervisor – Certify – VP – Provost</a:t>
            </a:r>
          </a:p>
          <a:p>
            <a:pPr marL="0" indent="0">
              <a:buNone/>
            </a:pPr>
            <a:r>
              <a:rPr lang="en-US" sz="2800" dirty="0" smtClean="0"/>
              <a:t>Note: Academic supervisor approves all faculty travel and Provost approves faculty foreign travel. Research VP also approves foreign travel when using  Research Division funds.  Use “Approve and Forward” to add approvers.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367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Request Workflow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4. Prospective Employee North American Travel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Delegate – Unit Head – Certify</a:t>
            </a:r>
          </a:p>
          <a:p>
            <a:pPr marL="0" indent="0">
              <a:buNone/>
            </a:pPr>
            <a:r>
              <a:rPr lang="en-US" u="sng" dirty="0"/>
              <a:t>5</a:t>
            </a:r>
            <a:r>
              <a:rPr lang="en-US" u="sng" dirty="0" smtClean="0"/>
              <a:t>. Prospective Employee Foreign Travel – Local </a:t>
            </a:r>
            <a:r>
              <a:rPr lang="en-US" dirty="0" smtClean="0">
                <a:solidFill>
                  <a:srgbClr val="0070C0"/>
                </a:solidFill>
              </a:rPr>
              <a:t>Delegate – Unit Head – Certify – VP</a:t>
            </a:r>
          </a:p>
          <a:p>
            <a:pPr marL="0" indent="0">
              <a:buNone/>
            </a:pPr>
            <a:r>
              <a:rPr lang="en-US" u="sng" dirty="0" smtClean="0"/>
              <a:t>6. Prospective Employee Foreign Travel – State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Delegate – Unit Head – Certify – VP – Provost</a:t>
            </a:r>
          </a:p>
          <a:p>
            <a:pPr marL="0" indent="0">
              <a:buNone/>
            </a:pPr>
            <a:r>
              <a:rPr lang="en-US" sz="2800" u="sng" dirty="0" smtClean="0"/>
              <a:t>7. Other Non-Employee Travel (all destinations)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Delegate – Unit Head – Certify</a:t>
            </a:r>
          </a:p>
        </p:txBody>
      </p:sp>
    </p:spTree>
    <p:extLst>
      <p:ext uri="{BB962C8B-B14F-4D97-AF65-F5344CB8AC3E}">
        <p14:creationId xmlns:p14="http://schemas.microsoft.com/office/powerpoint/2010/main" val="202240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Advance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Available for employee foreign travel and group travel (local funds only</a:t>
            </a:r>
            <a:r>
              <a:rPr lang="en-US" dirty="0" smtClean="0"/>
              <a:t>)</a:t>
            </a:r>
          </a:p>
          <a:p>
            <a:r>
              <a:rPr lang="en-US" smtClean="0"/>
              <a:t>Concur </a:t>
            </a:r>
            <a:r>
              <a:rPr lang="en-US" dirty="0" smtClean="0"/>
              <a:t>setup form must indicate “travel advance eligible” for employee to have travel advance option</a:t>
            </a:r>
            <a:endParaRPr lang="en-US" dirty="0" smtClean="0"/>
          </a:p>
          <a:p>
            <a:r>
              <a:rPr lang="en-US" dirty="0" smtClean="0"/>
              <a:t>Advance requested </a:t>
            </a:r>
            <a:r>
              <a:rPr lang="en-US" dirty="0" smtClean="0"/>
              <a:t>on the Travel Request in Concur</a:t>
            </a:r>
          </a:p>
          <a:p>
            <a:r>
              <a:rPr lang="en-US" dirty="0" smtClean="0"/>
              <a:t>After TR is fully approved, Travel Advance will go through its own workflow approval</a:t>
            </a:r>
            <a:endParaRPr lang="en-US" dirty="0"/>
          </a:p>
          <a:p>
            <a:r>
              <a:rPr lang="en-US" dirty="0" smtClean="0"/>
              <a:t>Path: Employee – Certifying Signatory – AP</a:t>
            </a:r>
          </a:p>
          <a:p>
            <a:r>
              <a:rPr lang="en-US" dirty="0" smtClean="0"/>
              <a:t>After AP approves, nightly feed to UHS Finance System creates pre-approved voucher to issue Travel Advance</a:t>
            </a:r>
          </a:p>
          <a:p>
            <a:r>
              <a:rPr lang="en-US" dirty="0" smtClean="0"/>
              <a:t>Concur keeps track of Travel Advance used on Expense Report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163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 Online Booking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Customized to include UH System and state contracts for airfare, hotel, and rental car</a:t>
            </a:r>
          </a:p>
          <a:p>
            <a:r>
              <a:rPr lang="en-US" dirty="0" smtClean="0"/>
              <a:t>Discounts for United and Southwest flights booked through Concur</a:t>
            </a:r>
          </a:p>
          <a:p>
            <a:r>
              <a:rPr lang="en-US" dirty="0" smtClean="0"/>
              <a:t>Concur keeps track of your unused tickets so they don’t expire</a:t>
            </a:r>
          </a:p>
          <a:p>
            <a:r>
              <a:rPr lang="en-US" dirty="0"/>
              <a:t>Concur builds reservations in “live </a:t>
            </a:r>
            <a:r>
              <a:rPr lang="en-US" dirty="0" smtClean="0"/>
              <a:t>time” so inventory </a:t>
            </a:r>
            <a:r>
              <a:rPr lang="en-US" dirty="0"/>
              <a:t>is secured during the search, instead of at the </a:t>
            </a:r>
            <a:r>
              <a:rPr lang="en-US" dirty="0" smtClean="0"/>
              <a:t>end when it may no longer be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1217</Words>
  <Application>Microsoft Office PowerPoint</Application>
  <PresentationFormat>On-screen Show (4:3)</PresentationFormat>
  <Paragraphs>132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Concur Overview</vt:lpstr>
      <vt:lpstr>Why Concur?</vt:lpstr>
      <vt:lpstr>What’s in scope?</vt:lpstr>
      <vt:lpstr>What’s new?</vt:lpstr>
      <vt:lpstr>Travel Request</vt:lpstr>
      <vt:lpstr>Travel Request Workflow Paths</vt:lpstr>
      <vt:lpstr>Travel Request Workflow Paths</vt:lpstr>
      <vt:lpstr>Travel Advance</vt:lpstr>
      <vt:lpstr>Concur Online Booking Tool</vt:lpstr>
      <vt:lpstr>Concur Online Booking Tool</vt:lpstr>
      <vt:lpstr>Travel Agency</vt:lpstr>
      <vt:lpstr>Expense Report</vt:lpstr>
      <vt:lpstr>Expense Report</vt:lpstr>
      <vt:lpstr>Expense Report Workflow Paths</vt:lpstr>
      <vt:lpstr>Expense Report Workflow Paths</vt:lpstr>
      <vt:lpstr>Travel Card Process</vt:lpstr>
      <vt:lpstr>New Employee Moving Expenses</vt:lpstr>
      <vt:lpstr>Who Has Access to Concur?</vt:lpstr>
      <vt:lpstr>Three Ways to Login to Concur</vt:lpstr>
      <vt:lpstr>Getting Started and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 Overview</dc:title>
  <dc:creator>Glisson, Mike</dc:creator>
  <cp:lastModifiedBy>Glisson, Mike</cp:lastModifiedBy>
  <cp:revision>34</cp:revision>
  <dcterms:created xsi:type="dcterms:W3CDTF">2014-08-05T02:44:58Z</dcterms:created>
  <dcterms:modified xsi:type="dcterms:W3CDTF">2015-09-15T18:21:17Z</dcterms:modified>
</cp:coreProperties>
</file>